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4" r:id="rId9"/>
    <p:sldId id="265" r:id="rId10"/>
  </p:sldIdLst>
  <p:sldSz cx="9144000" cy="6858000" type="screen4x3"/>
  <p:notesSz cx="6858000" cy="9180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0806"/>
    <a:srgbClr val="DE0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7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BCEFD-86E5-4FA4-81F9-B0AF82F9D9E2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20138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20138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5E42E-4BB9-48A9-A97D-6C3CB8721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97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hyperlink" Target="http://www.adventistbookcenter.com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k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081" y="685800"/>
            <a:ext cx="3339838" cy="3885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535" y="4343400"/>
            <a:ext cx="5104065" cy="2286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8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7"/>
          <a:stretch/>
        </p:blipFill>
        <p:spPr>
          <a:xfrm>
            <a:off x="0" y="381000"/>
            <a:ext cx="9144000" cy="55626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13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9845">
            <a:off x="6531059" y="186756"/>
            <a:ext cx="21336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06068">
            <a:off x="406922" y="361745"/>
            <a:ext cx="3302940" cy="4317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5117">
            <a:off x="4368683" y="771513"/>
            <a:ext cx="2083034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05085">
            <a:off x="5000777" y="2286063"/>
            <a:ext cx="3639610" cy="4485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829629" y="5181600"/>
            <a:ext cx="4123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 i="1" dirty="0" smtClean="0">
                <a:latin typeface="Cambria" panose="02040503050406030204" pitchFamily="18" charset="0"/>
              </a:rPr>
              <a:t>“It would be well for us to</a:t>
            </a:r>
            <a:br>
              <a:rPr lang="en-US" sz="2000" i="1" dirty="0" smtClean="0">
                <a:latin typeface="Cambria" panose="02040503050406030204" pitchFamily="18" charset="0"/>
              </a:rPr>
            </a:br>
            <a:r>
              <a:rPr lang="en-US" sz="2000" i="1" dirty="0" smtClean="0">
                <a:latin typeface="Cambria" panose="02040503050406030204" pitchFamily="18" charset="0"/>
              </a:rPr>
              <a:t>spend a thoughtful hour each day in contemplation of the life of Christ”</a:t>
            </a:r>
          </a:p>
          <a:p>
            <a:pPr algn="r">
              <a:spcBef>
                <a:spcPts val="1200"/>
              </a:spcBef>
            </a:pPr>
            <a:r>
              <a:rPr lang="en-US" sz="2000" i="1" dirty="0" smtClean="0">
                <a:latin typeface="Cambria" panose="02040503050406030204" pitchFamily="18" charset="0"/>
              </a:rPr>
              <a:t>—The Desire of Ages, </a:t>
            </a:r>
            <a:r>
              <a:rPr lang="en-US" sz="2000" dirty="0" smtClean="0">
                <a:latin typeface="Cambria" panose="02040503050406030204" pitchFamily="18" charset="0"/>
              </a:rPr>
              <a:t>p. 83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486400" y="6520428"/>
            <a:ext cx="3563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ambria" panose="02040503050406030204" pitchFamily="18" charset="0"/>
              </a:rPr>
              <a:t>Books available at </a:t>
            </a:r>
            <a:r>
              <a:rPr lang="en-US" sz="1200" dirty="0" smtClean="0">
                <a:latin typeface="Cambria" panose="02040503050406030204" pitchFamily="18" charset="0"/>
                <a:hlinkClick r:id="rId9"/>
              </a:rPr>
              <a:t>www.AdventistBookCenter.com</a:t>
            </a:r>
            <a:endParaRPr lang="en-US" sz="1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193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7"/>
          <a:stretch/>
        </p:blipFill>
        <p:spPr>
          <a:xfrm>
            <a:off x="2164080" y="381000"/>
            <a:ext cx="6979920" cy="426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7" r="17201"/>
          <a:stretch/>
        </p:blipFill>
        <p:spPr>
          <a:xfrm>
            <a:off x="-1" y="914400"/>
            <a:ext cx="2363517" cy="495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5" y="5754213"/>
            <a:ext cx="2294345" cy="10275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0" y="1066800"/>
            <a:ext cx="6019800" cy="4191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aseline="0">
                <a:solidFill>
                  <a:srgbClr val="930806"/>
                </a:solidFill>
              </a:defRPr>
            </a:lvl1pPr>
          </a:lstStyle>
          <a:p>
            <a:pPr lvl="0"/>
            <a:r>
              <a:rPr lang="en-US" dirty="0" smtClean="0"/>
              <a:t>Chapter 1</a:t>
            </a:r>
          </a:p>
          <a:p>
            <a:pPr lvl="0"/>
            <a:r>
              <a:rPr lang="en-US" dirty="0" smtClean="0"/>
              <a:t>Jesus’ Last Journey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743200" y="5410200"/>
            <a:ext cx="6019800" cy="1295400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This study is based on Luke 9:51-10:24</a:t>
            </a:r>
          </a:p>
          <a:p>
            <a:pPr lvl="0"/>
            <a:r>
              <a:rPr lang="en-US" dirty="0" smtClean="0"/>
              <a:t>Desire of Ages, chapter 53</a:t>
            </a:r>
          </a:p>
          <a:p>
            <a:pPr lvl="0"/>
            <a:r>
              <a:rPr lang="en-US" dirty="0" smtClean="0"/>
              <a:t>See also Messiah, chapter 53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13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413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7"/>
          <a:stretch/>
        </p:blipFill>
        <p:spPr>
          <a:xfrm>
            <a:off x="2164080" y="381000"/>
            <a:ext cx="6979919" cy="426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7" r="17201"/>
          <a:stretch/>
        </p:blipFill>
        <p:spPr>
          <a:xfrm>
            <a:off x="-1" y="914400"/>
            <a:ext cx="2363517" cy="495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5" y="5754213"/>
            <a:ext cx="2294345" cy="10275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0" y="1219200"/>
            <a:ext cx="6019800" cy="5334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2400"/>
              </a:spcBef>
              <a:buNone/>
              <a:defRPr sz="4000" baseline="0">
                <a:solidFill>
                  <a:srgbClr val="930806"/>
                </a:solidFill>
              </a:defRPr>
            </a:lvl1pPr>
          </a:lstStyle>
          <a:p>
            <a:pPr lvl="0"/>
            <a:r>
              <a:rPr lang="en-US" dirty="0" smtClean="0"/>
              <a:t>Question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13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8263" y="76200"/>
            <a:ext cx="8999537" cy="762000"/>
          </a:xfrm>
        </p:spPr>
        <p:txBody>
          <a:bodyPr anchor="ctr"/>
          <a:lstStyle>
            <a:lvl1pPr marL="0" indent="0" algn="ctr">
              <a:buNone/>
              <a:defRPr b="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References for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5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916DF-CE83-4558-B423-7D1BB2E0B11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A5406-792C-4CCF-A754-FC16CE8187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3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0" r:id="rId3"/>
    <p:sldLayoutId id="214748366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85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49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</a:p>
          <a:p>
            <a:r>
              <a:rPr lang="en-US" dirty="0" smtClean="0">
                <a:solidFill>
                  <a:srgbClr val="DE0F13"/>
                </a:solidFill>
              </a:rPr>
              <a:t>“Hosanna</a:t>
            </a:r>
            <a:br>
              <a:rPr lang="en-US" dirty="0" smtClean="0">
                <a:solidFill>
                  <a:srgbClr val="DE0F13"/>
                </a:solidFill>
              </a:rPr>
            </a:br>
            <a:r>
              <a:rPr lang="en-US" dirty="0" smtClean="0">
                <a:solidFill>
                  <a:srgbClr val="DE0F13"/>
                </a:solidFill>
              </a:rPr>
              <a:t>to the King!”</a:t>
            </a:r>
            <a:endParaRPr lang="en-US" dirty="0">
              <a:solidFill>
                <a:srgbClr val="DE0F13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r>
              <a:rPr lang="en-US" sz="1800" b="0" dirty="0" smtClean="0"/>
              <a:t>This study is based on Matthew 21:1-11, Mark 11:1-10, Luke 19:29-44, and John 12:12-19</a:t>
            </a:r>
          </a:p>
          <a:p>
            <a:r>
              <a:rPr lang="en-US" sz="1800" b="0" i="1" dirty="0" smtClean="0"/>
              <a:t>The Desire of Ages</a:t>
            </a:r>
            <a:r>
              <a:rPr lang="en-US" sz="1800" b="0" dirty="0" smtClean="0"/>
              <a:t>, chapter 63—See also </a:t>
            </a:r>
            <a:r>
              <a:rPr lang="en-US" sz="1800" b="0" i="1" dirty="0" smtClean="0"/>
              <a:t>Messiah</a:t>
            </a:r>
            <a:r>
              <a:rPr lang="en-US" sz="1800" b="0" dirty="0" smtClean="0"/>
              <a:t> chapter 63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69324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did Jesus allow this </a:t>
            </a:r>
            <a:r>
              <a:rPr lang="en-US" dirty="0" smtClean="0"/>
              <a:t>royal </a:t>
            </a:r>
            <a:r>
              <a:rPr lang="en-US" dirty="0" smtClean="0"/>
              <a:t>procession?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571-5 and </a:t>
            </a:r>
            <a:r>
              <a:rPr lang="en-US" i="1" dirty="0" smtClean="0"/>
              <a:t>Messiah</a:t>
            </a:r>
            <a:r>
              <a:rPr lang="en-US" dirty="0" smtClean="0"/>
              <a:t> 312-3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90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price would</a:t>
            </a:r>
            <a:br>
              <a:rPr lang="en-US" dirty="0" smtClean="0"/>
            </a:br>
            <a:r>
              <a:rPr lang="en-US" dirty="0" smtClean="0"/>
              <a:t>He pay for it?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571-5 and </a:t>
            </a:r>
            <a:r>
              <a:rPr lang="en-US" i="1" dirty="0" smtClean="0"/>
              <a:t>Messiah</a:t>
            </a:r>
            <a:r>
              <a:rPr lang="en-US" dirty="0" smtClean="0"/>
              <a:t> 312-3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64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did this</a:t>
            </a:r>
            <a:br>
              <a:rPr lang="en-US" dirty="0" smtClean="0"/>
            </a:br>
            <a:r>
              <a:rPr lang="en-US" dirty="0" smtClean="0"/>
              <a:t>procession compare</a:t>
            </a:r>
            <a:br>
              <a:rPr lang="en-US" dirty="0" smtClean="0"/>
            </a:br>
            <a:r>
              <a:rPr lang="en-US" dirty="0" smtClean="0"/>
              <a:t>to those of the world’s great conquerors?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571-5 and </a:t>
            </a:r>
            <a:r>
              <a:rPr lang="en-US" i="1" dirty="0" smtClean="0"/>
              <a:t>Messiah</a:t>
            </a:r>
            <a:r>
              <a:rPr lang="en-US" dirty="0" smtClean="0"/>
              <a:t> 312-3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91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“trophies” went before Jesus?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571-5 and </a:t>
            </a:r>
            <a:r>
              <a:rPr lang="en-US" i="1" dirty="0" smtClean="0"/>
              <a:t>Messiah</a:t>
            </a:r>
            <a:r>
              <a:rPr lang="en-US" dirty="0" smtClean="0"/>
              <a:t> 312-3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18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would have happened if Jerusalem had accepted Jesus?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575-9 and </a:t>
            </a:r>
            <a:r>
              <a:rPr lang="en-US" i="1" dirty="0" smtClean="0"/>
              <a:t>Messiah</a:t>
            </a:r>
            <a:r>
              <a:rPr lang="en-US" dirty="0" smtClean="0"/>
              <a:t> 313-4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Jesus wept because Jerusalem and His people had rejected Him.</a:t>
            </a:r>
          </a:p>
          <a:p>
            <a:r>
              <a:rPr lang="en-US" dirty="0" smtClean="0"/>
              <a:t>How does He feel about your church?  Your school? Your home?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575-9 and </a:t>
            </a:r>
            <a:r>
              <a:rPr lang="en-US" i="1" dirty="0" smtClean="0"/>
              <a:t>Messiah</a:t>
            </a:r>
            <a:r>
              <a:rPr lang="en-US" dirty="0" smtClean="0"/>
              <a:t> 313-4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23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137</Words>
  <Application>Microsoft Office PowerPoint</Application>
  <PresentationFormat>On-screen Show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Church</dc:creator>
  <cp:lastModifiedBy>Doug Church</cp:lastModifiedBy>
  <cp:revision>19</cp:revision>
  <dcterms:created xsi:type="dcterms:W3CDTF">2014-01-08T21:13:03Z</dcterms:created>
  <dcterms:modified xsi:type="dcterms:W3CDTF">2014-01-09T18:55:59Z</dcterms:modified>
</cp:coreProperties>
</file>